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9" r:id="rId4"/>
    <p:sldId id="262" r:id="rId5"/>
    <p:sldId id="263" r:id="rId6"/>
    <p:sldId id="265" r:id="rId7"/>
    <p:sldId id="266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A78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5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2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0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70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670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64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45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02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3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2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2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66979-273D-4E56-84DA-1B9DE8C3079A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6515D-F2F1-438B-8AFC-12B4B2A6F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about/people/board" TargetMode="External"/><Relationship Id="rId2" Type="http://schemas.openxmlformats.org/officeDocument/2006/relationships/hyperlink" Target="http://www.law.duke.edu/csp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reativecommons.org/education" TargetMode="External"/><Relationship Id="rId5" Type="http://schemas.openxmlformats.org/officeDocument/2006/relationships/hyperlink" Target="http://creativecommons.org/science" TargetMode="External"/><Relationship Id="rId4" Type="http://schemas.openxmlformats.org/officeDocument/2006/relationships/hyperlink" Target="http://creativecommons.org/license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creativecommons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teachingcopyright.org/handout/fair-use-fa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kiI4ilZZkS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vsbJaJeFG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heedublogger.com/2012/02/09/the-educators-guide-to-copyright-fair-use-and-creative-commons/" TargetMode="External"/><Relationship Id="rId7" Type="http://schemas.openxmlformats.org/officeDocument/2006/relationships/hyperlink" Target="http://www.wikihow.com/Download-Free-Music-with-Jamendo" TargetMode="External"/><Relationship Id="rId2" Type="http://schemas.openxmlformats.org/officeDocument/2006/relationships/hyperlink" Target="https://creativecommons.org/abou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YvsbJaJeFGY" TargetMode="External"/><Relationship Id="rId5" Type="http://schemas.openxmlformats.org/officeDocument/2006/relationships/hyperlink" Target="http://search.creativecommons.org/" TargetMode="External"/><Relationship Id="rId4" Type="http://schemas.openxmlformats.org/officeDocument/2006/relationships/hyperlink" Target="http://www.teachingcopyright.org/handout/fair-use-fa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470025"/>
          </a:xfrm>
        </p:spPr>
        <p:txBody>
          <a:bodyPr/>
          <a:lstStyle/>
          <a:p>
            <a:r>
              <a:rPr lang="en-US" dirty="0" smtClean="0"/>
              <a:t>Peer Teaching Module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Cindy Dow-Gallant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33400" y="4724400"/>
            <a:ext cx="7467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81000" y="4724400"/>
            <a:ext cx="8382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Instructor:  Scott Parks                           July 4, 2013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56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296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20489532">
            <a:off x="6027606" y="-330030"/>
            <a:ext cx="121034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</a:t>
            </a:r>
            <a:endParaRPr lang="en-US" sz="166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 rot="21384543">
            <a:off x="6678532" y="1356680"/>
            <a:ext cx="970724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Narrow" pitchFamily="34" charset="0"/>
                <a:cs typeface="Aharoni" pitchFamily="2" charset="-79"/>
              </a:rPr>
              <a:t>CC</a:t>
            </a:r>
            <a:endParaRPr lang="en-US" sz="4000" dirty="0">
              <a:solidFill>
                <a:schemeClr val="bg1"/>
              </a:solidFill>
              <a:latin typeface="Arial Narrow" pitchFamily="34" charset="0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75435">
            <a:off x="223095" y="591482"/>
            <a:ext cx="6624338" cy="3946685"/>
          </a:xfrm>
        </p:spPr>
        <p:txBody>
          <a:bodyPr>
            <a:normAutofit fontScale="90000"/>
          </a:bodyPr>
          <a:lstStyle/>
          <a:p>
            <a:pPr algn="l"/>
            <a:r>
              <a:rPr lang="en-US" sz="6000" b="1" dirty="0" smtClean="0"/>
              <a:t>What is </a:t>
            </a:r>
            <a:r>
              <a:rPr lang="en-US" sz="8000" b="1" dirty="0">
                <a:solidFill>
                  <a:schemeClr val="bg1"/>
                </a:solidFill>
              </a:rPr>
              <a:t>c</a:t>
            </a:r>
            <a:r>
              <a:rPr lang="en-US" sz="8000" b="1" dirty="0" smtClean="0">
                <a:solidFill>
                  <a:schemeClr val="bg1"/>
                </a:solidFill>
              </a:rPr>
              <a:t>reative</a:t>
            </a:r>
            <a:r>
              <a:rPr lang="en-US" sz="7200" b="1" dirty="0" smtClean="0">
                <a:solidFill>
                  <a:schemeClr val="bg1"/>
                </a:solidFill>
              </a:rPr>
              <a:t> </a:t>
            </a:r>
            <a:r>
              <a:rPr lang="en-US" sz="7200" b="1" dirty="0" smtClean="0"/>
              <a:t/>
            </a:r>
            <a:br>
              <a:rPr lang="en-US" sz="7200" b="1" dirty="0" smtClean="0"/>
            </a:br>
            <a:r>
              <a:rPr lang="en-US" sz="7200" b="1" dirty="0"/>
              <a:t> </a:t>
            </a:r>
            <a:r>
              <a:rPr lang="en-US" sz="7200" b="1" dirty="0" smtClean="0"/>
              <a:t>           </a:t>
            </a:r>
            <a:r>
              <a:rPr lang="en-US" sz="8000" b="1" dirty="0">
                <a:solidFill>
                  <a:schemeClr val="bg1"/>
                </a:solidFill>
              </a:rPr>
              <a:t>c</a:t>
            </a:r>
            <a:r>
              <a:rPr lang="en-US" sz="8000" b="1" dirty="0" smtClean="0">
                <a:solidFill>
                  <a:schemeClr val="bg1"/>
                </a:solidFill>
              </a:rPr>
              <a:t>ommons</a:t>
            </a:r>
            <a:r>
              <a:rPr lang="en-US" sz="7200" b="1" dirty="0" smtClean="0"/>
              <a:t>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8001000" cy="2286000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. . . </a:t>
            </a:r>
            <a:r>
              <a:rPr lang="en-US" b="1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 is a non-profit organization headquartered in Mountain View, California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. . .  </a:t>
            </a:r>
            <a:r>
              <a:rPr lang="en-US" b="1" dirty="0">
                <a:solidFill>
                  <a:schemeClr val="bg1"/>
                </a:solidFill>
                <a:latin typeface="Arial Narrow" pitchFamily="34" charset="0"/>
              </a:rPr>
              <a:t>w</a:t>
            </a:r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ho </a:t>
            </a:r>
            <a:r>
              <a:rPr lang="en-US" b="1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make possible the sharing and use  of creative works  through free legal tools.</a:t>
            </a:r>
          </a:p>
          <a:p>
            <a:pPr algn="l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632777" y="1363852"/>
            <a:ext cx="841119" cy="730420"/>
          </a:xfrm>
          <a:prstGeom prst="ellipse">
            <a:avLst/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08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2" grpId="0"/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/>
              <a:t> </a:t>
            </a:r>
            <a:r>
              <a:rPr lang="en-US" sz="6000" b="1" dirty="0" smtClean="0">
                <a:solidFill>
                  <a:srgbClr val="CCFF66"/>
                </a:solidFill>
              </a:rPr>
              <a:t>Their</a:t>
            </a:r>
            <a:r>
              <a:rPr lang="en-US" sz="7200" b="1" dirty="0" smtClean="0"/>
              <a:t> </a:t>
            </a:r>
            <a:r>
              <a:rPr lang="en-US" sz="7200" b="1" dirty="0" smtClean="0">
                <a:solidFill>
                  <a:schemeClr val="bg1"/>
                </a:solidFill>
              </a:rPr>
              <a:t>VISION </a:t>
            </a:r>
            <a:r>
              <a:rPr lang="en-US" sz="6000" b="1" dirty="0" smtClean="0">
                <a:solidFill>
                  <a:srgbClr val="CCFF66"/>
                </a:solidFill>
              </a:rPr>
              <a:t>is . . .</a:t>
            </a:r>
            <a:endParaRPr lang="en-US" sz="6000" b="1" dirty="0">
              <a:solidFill>
                <a:srgbClr val="CCFF66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444182"/>
            <a:ext cx="8534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dirty="0" smtClean="0"/>
          </a:p>
          <a:p>
            <a:pPr marL="635000" indent="-635000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  To realize the </a:t>
            </a:r>
            <a:r>
              <a:rPr lang="en-US" sz="4000" b="1" dirty="0" smtClean="0">
                <a:solidFill>
                  <a:srgbClr val="CCFF66"/>
                </a:solidFill>
                <a:latin typeface="Aharoni" pitchFamily="2" charset="-79"/>
                <a:cs typeface="Aharoni" pitchFamily="2" charset="-79"/>
              </a:rPr>
              <a:t>full potential </a:t>
            </a: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of the Internet </a:t>
            </a:r>
          </a:p>
          <a:p>
            <a:pPr marL="573088" indent="-573088">
              <a:buNone/>
            </a:pPr>
            <a:endParaRPr lang="en-US" sz="10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573088" indent="-573088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  </a:t>
            </a:r>
            <a:r>
              <a:rPr lang="en-US" sz="4000" b="1" dirty="0" smtClean="0">
                <a:solidFill>
                  <a:srgbClr val="CCFF66"/>
                </a:solidFill>
                <a:latin typeface="Arial Narrow" pitchFamily="34" charset="0"/>
              </a:rPr>
              <a:t>Universal access </a:t>
            </a: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to research and education, full participation in culture </a:t>
            </a:r>
          </a:p>
          <a:p>
            <a:pPr marL="573088" indent="-573088">
              <a:buNone/>
            </a:pPr>
            <a:endParaRPr lang="en-US" sz="11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682625" indent="-682625"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  To </a:t>
            </a:r>
            <a:r>
              <a:rPr lang="en-US" sz="4000" b="1" dirty="0" smtClean="0">
                <a:solidFill>
                  <a:srgbClr val="CCFF66"/>
                </a:solidFill>
                <a:latin typeface="Arial Narrow" pitchFamily="34" charset="0"/>
              </a:rPr>
              <a:t>drive a new era </a:t>
            </a:r>
            <a:r>
              <a:rPr lang="en-US" sz="4000" b="1" dirty="0" smtClean="0">
                <a:solidFill>
                  <a:schemeClr val="bg1"/>
                </a:solidFill>
                <a:latin typeface="Arial Narrow" pitchFamily="34" charset="0"/>
              </a:rPr>
              <a:t>of development, growth, and productivity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71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Arial Rounded MT Bold" pitchFamily="34" charset="0"/>
              </a:rPr>
              <a:t>Founded </a:t>
            </a:r>
            <a:r>
              <a:rPr lang="en-US" sz="2400" b="1" dirty="0">
                <a:latin typeface="Arial Rounded MT Bold" pitchFamily="34" charset="0"/>
              </a:rPr>
              <a:t>in 2001 </a:t>
            </a:r>
            <a:r>
              <a:rPr lang="en-US" sz="2400" dirty="0">
                <a:latin typeface="Arial Narrow" pitchFamily="34" charset="0"/>
              </a:rPr>
              <a:t>with the generous support of the </a:t>
            </a:r>
            <a:r>
              <a:rPr lang="en-US" sz="2400" b="1" dirty="0">
                <a:latin typeface="Arial Narrow" pitchFamily="34" charset="0"/>
                <a:hlinkClick r:id="rId2"/>
              </a:rPr>
              <a:t>Center for the Public Domain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000" dirty="0" smtClean="0">
                <a:latin typeface="Arial Narrow" pitchFamily="34" charset="0"/>
              </a:rPr>
              <a:t>CC </a:t>
            </a:r>
            <a:r>
              <a:rPr lang="en-US" sz="2000" dirty="0">
                <a:latin typeface="Arial Narrow" pitchFamily="34" charset="0"/>
              </a:rPr>
              <a:t>is led by a </a:t>
            </a:r>
            <a:r>
              <a:rPr lang="en-US" sz="2000" dirty="0">
                <a:latin typeface="Arial Narrow" pitchFamily="34" charset="0"/>
                <a:hlinkClick r:id="rId3"/>
              </a:rPr>
              <a:t>Board of Directors</a:t>
            </a:r>
            <a:r>
              <a:rPr lang="en-US" sz="2000" dirty="0">
                <a:latin typeface="Arial Narrow" pitchFamily="34" charset="0"/>
              </a:rPr>
              <a:t> comprised of thought leaders, education experts, technologists, legal scholars, investors, entrepreneurs and philanthropists.</a:t>
            </a:r>
          </a:p>
          <a:p>
            <a:pPr marL="0" indent="0">
              <a:buNone/>
            </a:pPr>
            <a:endParaRPr lang="en-US" sz="105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Rounded MT Bold" pitchFamily="34" charset="0"/>
              </a:rPr>
              <a:t>December  2002</a:t>
            </a:r>
            <a:r>
              <a:rPr lang="en-US" sz="2400" dirty="0" smtClean="0">
                <a:latin typeface="Arial Narrow" pitchFamily="34" charset="0"/>
              </a:rPr>
              <a:t>  released its </a:t>
            </a:r>
            <a:r>
              <a:rPr lang="en-US" sz="2400" dirty="0">
                <a:latin typeface="Arial Narrow" pitchFamily="34" charset="0"/>
              </a:rPr>
              <a:t>first set of </a:t>
            </a:r>
            <a:r>
              <a:rPr lang="en-US" sz="2400" dirty="0">
                <a:latin typeface="Arial Narrow" pitchFamily="34" charset="0"/>
                <a:hlinkClick r:id="rId4"/>
              </a:rPr>
              <a:t>copyright licenses</a:t>
            </a:r>
            <a:r>
              <a:rPr lang="en-US" sz="2400" dirty="0">
                <a:latin typeface="Arial Narrow" pitchFamily="34" charset="0"/>
              </a:rPr>
              <a:t> for free to the </a:t>
            </a:r>
            <a:r>
              <a:rPr lang="en-US" sz="2400" dirty="0" smtClean="0">
                <a:latin typeface="Arial Narrow" pitchFamily="34" charset="0"/>
              </a:rPr>
              <a:t>public.  </a:t>
            </a:r>
            <a:r>
              <a:rPr lang="en-US" sz="2400" b="1" dirty="0" smtClean="0">
                <a:latin typeface="Arial Rounded MT Bold" pitchFamily="34" charset="0"/>
              </a:rPr>
              <a:t>2003</a:t>
            </a:r>
            <a:r>
              <a:rPr lang="en-US" sz="2400" dirty="0" smtClean="0">
                <a:latin typeface="Arial Narrow" pitchFamily="34" charset="0"/>
              </a:rPr>
              <a:t>  approximately 1 million licenses in use.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2400" b="1" dirty="0" smtClean="0">
                <a:latin typeface="Arial Rounded MT Bold" pitchFamily="34" charset="0"/>
              </a:rPr>
              <a:t>2005</a:t>
            </a:r>
            <a:r>
              <a:rPr lang="en-US" sz="2400" dirty="0">
                <a:latin typeface="Arial Narrow" pitchFamily="34" charset="0"/>
              </a:rPr>
              <a:t> </a:t>
            </a:r>
            <a:r>
              <a:rPr lang="en-US" sz="2400" dirty="0" smtClean="0">
                <a:latin typeface="Arial Narrow" pitchFamily="34" charset="0"/>
              </a:rPr>
              <a:t> Continue to undertake </a:t>
            </a:r>
            <a:r>
              <a:rPr lang="en-US" sz="2400" dirty="0">
                <a:latin typeface="Arial Narrow" pitchFamily="34" charset="0"/>
              </a:rPr>
              <a:t>projects to build commons-based infrastructure for </a:t>
            </a:r>
            <a:r>
              <a:rPr lang="en-US" sz="2400" dirty="0">
                <a:latin typeface="Arial Narrow" pitchFamily="34" charset="0"/>
                <a:hlinkClick r:id="rId5"/>
              </a:rPr>
              <a:t>science</a:t>
            </a:r>
            <a:r>
              <a:rPr lang="en-US" sz="2400" dirty="0">
                <a:latin typeface="Arial Narrow" pitchFamily="34" charset="0"/>
              </a:rPr>
              <a:t> through identifying and lowering unnecessary barriers to research, crafting policy guidelines and legal agreements, and developing technology to make research, data and materials easier to find and use.</a:t>
            </a:r>
          </a:p>
          <a:p>
            <a:pPr marL="0" indent="0">
              <a:buNone/>
            </a:pPr>
            <a:endParaRPr lang="en-US" sz="105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Rounded MT Bold" pitchFamily="34" charset="0"/>
              </a:rPr>
              <a:t>2007</a:t>
            </a:r>
            <a:r>
              <a:rPr lang="en-US" sz="2400" dirty="0" smtClean="0">
                <a:latin typeface="Arial Narrow" pitchFamily="34" charset="0"/>
              </a:rPr>
              <a:t>  Continue to  work </a:t>
            </a:r>
            <a:r>
              <a:rPr lang="en-US" sz="2400" dirty="0">
                <a:latin typeface="Arial Narrow" pitchFamily="34" charset="0"/>
              </a:rPr>
              <a:t>to minimize legal, technical, and social barriers to sharing and reuse of </a:t>
            </a:r>
            <a:r>
              <a:rPr lang="en-US" sz="2400" dirty="0">
                <a:latin typeface="Arial Narrow" pitchFamily="34" charset="0"/>
                <a:hlinkClick r:id="rId6"/>
              </a:rPr>
              <a:t>educational </a:t>
            </a:r>
            <a:r>
              <a:rPr lang="en-US" sz="2400" dirty="0" smtClean="0">
                <a:latin typeface="Arial Narrow" pitchFamily="34" charset="0"/>
                <a:hlinkClick r:id="rId6"/>
              </a:rPr>
              <a:t>materials</a:t>
            </a:r>
            <a:r>
              <a:rPr lang="en-US" sz="2400" dirty="0" smtClean="0">
                <a:latin typeface="Arial Narrow" pitchFamily="34" charset="0"/>
              </a:rPr>
              <a:t>. </a:t>
            </a:r>
          </a:p>
          <a:p>
            <a:pPr marL="0" indent="0">
              <a:buNone/>
            </a:pPr>
            <a:endParaRPr lang="en-US" sz="80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Rounded MT Bold" pitchFamily="34" charset="0"/>
              </a:rPr>
              <a:t>2009</a:t>
            </a:r>
            <a:r>
              <a:rPr lang="en-US" sz="2400" dirty="0" smtClean="0">
                <a:latin typeface="Arial Narrow" pitchFamily="34" charset="0"/>
              </a:rPr>
              <a:t>   Estimated 350 million CC licensed works.</a:t>
            </a:r>
            <a:endParaRPr lang="en-US" sz="20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58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9" y="-29816"/>
            <a:ext cx="7272580" cy="609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39" y="5105400"/>
            <a:ext cx="9119461" cy="1748725"/>
          </a:xfrm>
        </p:spPr>
        <p:txBody>
          <a:bodyPr>
            <a:normAutofit lnSpcReduction="10000"/>
          </a:bodyPr>
          <a:lstStyle/>
          <a:p>
            <a:endParaRPr lang="en-US" sz="800" dirty="0" smtClean="0"/>
          </a:p>
          <a:p>
            <a:pPr marL="0" indent="0" algn="ctr">
              <a:buNone/>
            </a:pPr>
            <a:r>
              <a:rPr lang="en-US" sz="4800" b="1" dirty="0" smtClean="0">
                <a:latin typeface="Aharoni" pitchFamily="2" charset="-79"/>
                <a:cs typeface="Aharoni" pitchFamily="2" charset="-79"/>
              </a:rPr>
              <a:t>You Can’t Use Everything You Find On the Web</a:t>
            </a:r>
            <a:endParaRPr lang="en-US" sz="4800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0" y="457200"/>
            <a:ext cx="3257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Rule #1: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0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8839199" cy="50768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39" y="5105400"/>
            <a:ext cx="9119461" cy="1748725"/>
          </a:xfrm>
        </p:spPr>
        <p:txBody>
          <a:bodyPr>
            <a:normAutofit/>
          </a:bodyPr>
          <a:lstStyle/>
          <a:p>
            <a:endParaRPr lang="en-US" sz="800" dirty="0" smtClean="0"/>
          </a:p>
          <a:p>
            <a:pPr marL="0" indent="0">
              <a:buNone/>
            </a:pPr>
            <a:r>
              <a:rPr lang="en-US" sz="4000" b="1" dirty="0" smtClean="0">
                <a:latin typeface="Aharoni" pitchFamily="2" charset="-79"/>
                <a:cs typeface="Aharoni" pitchFamily="2" charset="-79"/>
              </a:rPr>
              <a:t>There Are Resources You CAN Use.</a:t>
            </a:r>
          </a:p>
          <a:p>
            <a:pPr marL="0" indent="0">
              <a:buNone/>
            </a:pPr>
            <a:r>
              <a:rPr lang="en-US" sz="2800" dirty="0" smtClean="0">
                <a:latin typeface="Aharoni" pitchFamily="2" charset="-79"/>
                <a:cs typeface="Aharoni" pitchFamily="2" charset="-79"/>
                <a:hlinkClick r:id="rId3"/>
              </a:rPr>
              <a:t>http://www.flickr.com/creativecommons/</a:t>
            </a: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marL="0" indent="0">
              <a:buNone/>
            </a:pPr>
            <a:endParaRPr lang="en-US" sz="4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5400" y="304800"/>
            <a:ext cx="3257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Rule #2: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2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>
          <a:xfrm>
            <a:off x="4800600" y="609600"/>
            <a:ext cx="4038600" cy="6083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Otherwise . . .  showing a class full of students a video would be considered a “public performance” and would be against the law.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sz="2000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Arial Narrow" pitchFamily="34" charset="0"/>
              </a:rPr>
              <a:t>check out the </a:t>
            </a:r>
            <a:r>
              <a:rPr lang="en-US" sz="2000" dirty="0">
                <a:latin typeface="Arial Narrow" pitchFamily="34" charset="0"/>
                <a:hlinkClick r:id="rId2"/>
              </a:rPr>
              <a:t>Fair Use FAQ for Educators here</a:t>
            </a:r>
            <a:r>
              <a:rPr lang="en-US" sz="2000" dirty="0" smtClean="0">
                <a:latin typeface="Arial Narrow" pitchFamily="34" charset="0"/>
              </a:rPr>
              <a:t> from the excellent resource site, TeachingCopyright.org.</a:t>
            </a:r>
            <a:endParaRPr lang="en-US" sz="2000" dirty="0" smtClean="0">
              <a:latin typeface="Arial Narrow" pitchFamily="34" charset="0"/>
              <a:cs typeface="Aharoni" pitchFamily="2" charset="-79"/>
            </a:endParaRP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847" y="36740"/>
            <a:ext cx="4434732" cy="665209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4191000" cy="4571999"/>
          </a:xfrm>
        </p:spPr>
        <p:txBody>
          <a:bodyPr>
            <a:normAutofit/>
          </a:bodyPr>
          <a:lstStyle/>
          <a:p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a video that was purchased in a store can usually be shown in a classroom </a:t>
            </a:r>
            <a:r>
              <a:rPr lang="en-US" b="1" dirty="0" smtClean="0"/>
              <a:t>when the video is tied to the curriculum being taught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800" dirty="0" smtClean="0"/>
          </a:p>
        </p:txBody>
      </p:sp>
      <p:sp>
        <p:nvSpPr>
          <p:cNvPr id="7" name="Rectangle 6"/>
          <p:cNvSpPr/>
          <p:nvPr/>
        </p:nvSpPr>
        <p:spPr>
          <a:xfrm rot="20783416">
            <a:off x="215696" y="576255"/>
            <a:ext cx="4387354" cy="1107996"/>
          </a:xfrm>
          <a:prstGeom prst="rect">
            <a:avLst/>
          </a:prstGeom>
          <a:ln w="76200" cmpd="thickThin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“Fair Use”</a:t>
            </a:r>
            <a:endParaRPr lang="en-US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46933" y="5986394"/>
            <a:ext cx="4524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http://www.youtube.com/watch?v=kiI4ilZZkSo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00600" y="1737560"/>
            <a:ext cx="4191000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427434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marL="2974975" indent="-2974975" algn="l"/>
            <a:r>
              <a:rPr lang="en-US" b="1" dirty="0" smtClean="0">
                <a:latin typeface="Arial Rounded MT Bold" pitchFamily="34" charset="0"/>
              </a:rPr>
              <a:t>How to Use </a:t>
            </a:r>
            <a:r>
              <a:rPr lang="en-US" sz="4900" b="1" dirty="0" smtClean="0">
                <a:solidFill>
                  <a:srgbClr val="00B050"/>
                </a:solidFill>
                <a:latin typeface="Arial Rounded MT Bold" pitchFamily="34" charset="0"/>
              </a:rPr>
              <a:t>Creative Commons  </a:t>
            </a:r>
            <a:endParaRPr lang="en-US" sz="4900" b="1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31" y="1219200"/>
            <a:ext cx="92964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3276600" y="6252412"/>
            <a:ext cx="58674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>
                <a:latin typeface="Arial Narrow" pitchFamily="34" charset="0"/>
                <a:hlinkClick r:id="rId3"/>
              </a:rPr>
              <a:t>http://www.youtube.com/watch?v=YvsbJaJeFGY</a:t>
            </a:r>
            <a:endParaRPr lang="en-US" sz="2400" dirty="0" smtClean="0">
              <a:latin typeface="Arial Narrow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3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hlinkClick r:id="rId2"/>
              </a:rPr>
              <a:t>https://creativecommons.org/about</a:t>
            </a:r>
            <a:r>
              <a:rPr lang="en-US" sz="2400" dirty="0" smtClean="0">
                <a:latin typeface="Arial Narrow" pitchFamily="34" charset="0"/>
              </a:rPr>
              <a:t> </a:t>
            </a:r>
          </a:p>
          <a:p>
            <a:pPr marL="0" indent="0">
              <a:buNone/>
            </a:pPr>
            <a:endParaRPr lang="en-US" sz="100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hlinkClick r:id="rId3"/>
              </a:rPr>
              <a:t>http://theedublogger.com/2012/02/09/the-educators-guide-to-copyright-fair-use-and-creative-commons/</a:t>
            </a: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1000" dirty="0" smtClean="0">
              <a:latin typeface="Arial Narrow" pitchFamily="34" charset="0"/>
              <a:hlinkClick r:id="rId4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hlinkClick r:id="rId4"/>
              </a:rPr>
              <a:t>http://www.teachingcopyright.org/handout/fair-use-faq</a:t>
            </a: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100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hlinkClick r:id="rId5"/>
              </a:rPr>
              <a:t>http</a:t>
            </a:r>
            <a:r>
              <a:rPr lang="en-US" sz="2400" dirty="0">
                <a:latin typeface="Arial Narrow" pitchFamily="34" charset="0"/>
                <a:hlinkClick r:id="rId5"/>
              </a:rPr>
              <a:t>://search.creativecommons.org</a:t>
            </a:r>
            <a:r>
              <a:rPr lang="en-US" sz="2400" dirty="0" smtClean="0">
                <a:latin typeface="Arial Narrow" pitchFamily="34" charset="0"/>
                <a:hlinkClick r:id="rId5"/>
              </a:rPr>
              <a:t>/</a:t>
            </a: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1000" dirty="0" smtClean="0">
              <a:latin typeface="Arial Narrow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Arial Narrow" pitchFamily="34" charset="0"/>
              </a:rPr>
              <a:t>How to use video</a:t>
            </a:r>
            <a:r>
              <a:rPr lang="en-US" sz="2400" dirty="0" smtClean="0">
                <a:latin typeface="Arial Narrow" pitchFamily="34" charset="0"/>
              </a:rPr>
              <a:t>: </a:t>
            </a:r>
            <a:r>
              <a:rPr lang="en-US" sz="2400" dirty="0" smtClean="0">
                <a:latin typeface="Arial Narrow" pitchFamily="34" charset="0"/>
                <a:hlinkClick r:id="rId6"/>
              </a:rPr>
              <a:t> http</a:t>
            </a:r>
            <a:r>
              <a:rPr lang="en-US" sz="2400" dirty="0">
                <a:latin typeface="Arial Narrow" pitchFamily="34" charset="0"/>
                <a:hlinkClick r:id="rId6"/>
              </a:rPr>
              <a:t>://</a:t>
            </a:r>
            <a:r>
              <a:rPr lang="en-US" sz="2400" dirty="0" smtClean="0">
                <a:latin typeface="Arial Narrow" pitchFamily="34" charset="0"/>
                <a:hlinkClick r:id="rId6"/>
              </a:rPr>
              <a:t>www.youtube.com/watch?v=YvsbJaJeFGY</a:t>
            </a: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1200" dirty="0" smtClean="0">
              <a:latin typeface="Arial Narrow" pitchFamily="34" charset="0"/>
              <a:hlinkClick r:id="rId7"/>
            </a:endParaRPr>
          </a:p>
          <a:p>
            <a:pPr marL="0" indent="0">
              <a:buNone/>
            </a:pPr>
            <a:r>
              <a:rPr lang="en-US" sz="2400" dirty="0" smtClean="0">
                <a:latin typeface="Arial Narrow" pitchFamily="34" charset="0"/>
                <a:hlinkClick r:id="rId7"/>
              </a:rPr>
              <a:t>http</a:t>
            </a:r>
            <a:r>
              <a:rPr lang="en-US" sz="2400" dirty="0">
                <a:latin typeface="Arial Narrow" pitchFamily="34" charset="0"/>
                <a:hlinkClick r:id="rId7"/>
              </a:rPr>
              <a:t>://</a:t>
            </a:r>
            <a:r>
              <a:rPr lang="en-US" sz="2400" dirty="0" smtClean="0">
                <a:latin typeface="Arial Narrow" pitchFamily="34" charset="0"/>
                <a:hlinkClick r:id="rId7"/>
              </a:rPr>
              <a:t>www.wikihow.com/Download-Free-Music-with-Jamendo</a:t>
            </a: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Narrow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2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368</Words>
  <Application>Microsoft Office PowerPoint</Application>
  <PresentationFormat>On-screen Show (4:3)</PresentationFormat>
  <Paragraphs>54</Paragraphs>
  <Slides>9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Peer Teaching Module</vt:lpstr>
      <vt:lpstr>What is creative              commons  </vt:lpstr>
      <vt:lpstr> Their VISION is . . .</vt:lpstr>
      <vt:lpstr>PowerPoint Presentation</vt:lpstr>
      <vt:lpstr>PowerPoint Presentation</vt:lpstr>
      <vt:lpstr>PowerPoint Presentation</vt:lpstr>
      <vt:lpstr>PowerPoint Presentation</vt:lpstr>
      <vt:lpstr>How to Use Creative Commons  </vt:lpstr>
      <vt:lpstr>Sites</vt:lpstr>
    </vt:vector>
  </TitlesOfParts>
  <Company>ED18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Creative Commons?</dc:title>
  <dc:creator>Dow-Gallant, Cindy     (ASD-W)</dc:creator>
  <cp:lastModifiedBy>Dow-Gallant, Cindy     (ASD-W)</cp:lastModifiedBy>
  <cp:revision>62</cp:revision>
  <dcterms:created xsi:type="dcterms:W3CDTF">2013-07-03T22:04:40Z</dcterms:created>
  <dcterms:modified xsi:type="dcterms:W3CDTF">2013-07-04T06:31:25Z</dcterms:modified>
</cp:coreProperties>
</file>